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1" r:id="rId5"/>
    <p:sldId id="263" r:id="rId6"/>
    <p:sldId id="260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DBEF919-3D7F-4EA1-9A9D-9DDA825BE93F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A41A09D-5C25-4E45-A10E-98390361900B}" type="datetimeFigureOut">
              <a:rPr lang="en-AU" smtClean="0"/>
              <a:t>14/08/2014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916832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smtClean="0"/>
              <a:t>Features</a:t>
            </a:r>
          </a:p>
          <a:p>
            <a:endParaRPr lang="en-AU" sz="2000" dirty="0"/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Written record of progress based on milestones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Informal and based on notes or a checklist and/or written comments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Done only when appropriate (with relevant students </a:t>
            </a:r>
            <a:r>
              <a:rPr lang="en-AU" sz="2000"/>
              <a:t>and </a:t>
            </a:r>
            <a:r>
              <a:rPr lang="en-AU" sz="2000" smtClean="0"/>
              <a:t>within </a:t>
            </a:r>
            <a:r>
              <a:rPr lang="en-AU" sz="2000" dirty="0"/>
              <a:t>the actual activity/lesson)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640" y="5486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bg2">
                    <a:lumMod val="50000"/>
                  </a:schemeClr>
                </a:solidFill>
              </a:rPr>
              <a:t>ANECDOTAL RECORDS/OBSERVATIONS</a:t>
            </a:r>
            <a:endParaRPr lang="en-A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41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628800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Benefits </a:t>
            </a:r>
          </a:p>
          <a:p>
            <a:endParaRPr lang="en-AU" dirty="0"/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Yields useful information about individual students and about the learning process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Has the capacity to improve teacher understanding through ongoing records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Prevents valuable information going unnoticed or forgotten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Increases time given to assessing individual students without ‘taking up’ lesson time for assessment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486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bg2">
                    <a:lumMod val="50000"/>
                  </a:schemeClr>
                </a:solidFill>
              </a:rPr>
              <a:t>ANECDOTAL RECORDS/OBSERVATIONS</a:t>
            </a:r>
            <a:endParaRPr lang="en-A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80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268760"/>
            <a:ext cx="7632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/>
              <a:t>Points to </a:t>
            </a:r>
            <a:r>
              <a:rPr lang="en-AU" sz="2000" b="1" dirty="0" smtClean="0"/>
              <a:t>consider</a:t>
            </a:r>
          </a:p>
          <a:p>
            <a:endParaRPr lang="en-AU" sz="20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Focus on meaningful incidents that relate to learning rather than trivial behaviours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Make written records shortly after the observations and write sufficient information to be understandable at a later date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Ensure relevant </a:t>
            </a:r>
            <a:r>
              <a:rPr lang="en-AU" sz="2000" dirty="0" smtClean="0"/>
              <a:t>observations </a:t>
            </a:r>
            <a:r>
              <a:rPr lang="en-AU" sz="2000" dirty="0"/>
              <a:t>are made for all students (some are more noticeable than others)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Use the most effective tool for recording – notebooks/journal, annotated list, checklist, </a:t>
            </a:r>
            <a:r>
              <a:rPr lang="en-AU" sz="2000" dirty="0" err="1"/>
              <a:t>iPAD</a:t>
            </a:r>
            <a:endParaRPr lang="en-AU" sz="20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Make records systematic by including dates, being deliberate in timing, being clear on purpose and use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Provide ways of involving students in assessing their own progress and providing them with feedback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486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bg2">
                    <a:lumMod val="50000"/>
                  </a:schemeClr>
                </a:solidFill>
              </a:rPr>
              <a:t>ANECDOTAL RECORDS/OBSERVATIONS</a:t>
            </a:r>
            <a:endParaRPr lang="en-A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641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4619" y="1412776"/>
            <a:ext cx="76328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/>
              <a:t>Recording and using observations as formative </a:t>
            </a:r>
            <a:r>
              <a:rPr lang="en-AU" sz="2000" b="1" dirty="0" smtClean="0"/>
              <a:t>assessment</a:t>
            </a:r>
          </a:p>
          <a:p>
            <a:endParaRPr lang="en-AU" sz="20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 smtClean="0"/>
              <a:t>Track </a:t>
            </a:r>
            <a:r>
              <a:rPr lang="en-AU" sz="2000" dirty="0"/>
              <a:t>the development of key concepts over a number of weeks/whole term or semester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Record observed strategies/processes and conversations with students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Cannot focus on the whole class each lesson – need to rotate through groups of 5-6 (1 group/ lesson)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Example from Year 3 Addition and Subtraction with regrouping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AU" sz="2000" dirty="0"/>
              <a:t>Use of recorded formative </a:t>
            </a:r>
            <a:r>
              <a:rPr lang="en-AU" sz="2000" dirty="0" smtClean="0"/>
              <a:t>observations -</a:t>
            </a:r>
            <a:endParaRPr lang="en-AU" sz="2000" dirty="0"/>
          </a:p>
          <a:p>
            <a:pPr marL="342900" lvl="0" indent="-342900">
              <a:buFont typeface="Courier New"/>
              <a:buChar char="o"/>
            </a:pPr>
            <a:r>
              <a:rPr lang="en-AU" sz="2000" i="1" dirty="0" smtClean="0"/>
              <a:t>Who </a:t>
            </a:r>
            <a:r>
              <a:rPr lang="en-AU" sz="2000" i="1" dirty="0"/>
              <a:t>needs MAB and who doesn’t for future lessons</a:t>
            </a:r>
          </a:p>
          <a:p>
            <a:pPr marL="342900" lvl="0" indent="-342900">
              <a:buFont typeface="Courier New"/>
              <a:buChar char="o"/>
            </a:pPr>
            <a:r>
              <a:rPr lang="en-AU" sz="2000" i="1" dirty="0"/>
              <a:t>Targeted intervention with aides</a:t>
            </a:r>
          </a:p>
          <a:p>
            <a:pPr marL="342900" lvl="0" indent="-342900">
              <a:buFont typeface="Courier New"/>
              <a:buChar char="o"/>
            </a:pPr>
            <a:r>
              <a:rPr lang="en-AU" sz="2000" i="1" dirty="0"/>
              <a:t>Creating buddies/working pairs</a:t>
            </a:r>
          </a:p>
          <a:p>
            <a:pPr marL="342900" lvl="0" indent="-342900">
              <a:buFont typeface="Courier New"/>
              <a:buChar char="o"/>
            </a:pPr>
            <a:r>
              <a:rPr lang="en-AU" sz="2000" i="1" dirty="0"/>
              <a:t>Help me/ I need help sessions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486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bg2">
                    <a:lumMod val="50000"/>
                  </a:schemeClr>
                </a:solidFill>
              </a:rPr>
              <a:t>ANECDOTAL RECORDS/OBSERVATIONS</a:t>
            </a:r>
            <a:endParaRPr lang="en-A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5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37926" y="1556792"/>
            <a:ext cx="69344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i="1" dirty="0" smtClean="0"/>
              <a:t>How </a:t>
            </a:r>
            <a:r>
              <a:rPr lang="en-AU" sz="3200" b="1" i="1" dirty="0"/>
              <a:t>do you record observations?  </a:t>
            </a:r>
            <a:endParaRPr lang="en-AU" sz="3200" b="1" i="1" dirty="0" smtClean="0"/>
          </a:p>
          <a:p>
            <a:endParaRPr lang="en-AU" sz="3200" b="1" i="1" dirty="0"/>
          </a:p>
          <a:p>
            <a:endParaRPr lang="en-AU" sz="3200" b="1" i="1" dirty="0" smtClean="0"/>
          </a:p>
          <a:p>
            <a:r>
              <a:rPr lang="en-AU" sz="3200" b="1" i="1" dirty="0" smtClean="0"/>
              <a:t>What </a:t>
            </a:r>
            <a:r>
              <a:rPr lang="en-AU" sz="3200" b="1" i="1" dirty="0"/>
              <a:t>do you do with the observations?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91789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556792"/>
            <a:ext cx="7776864" cy="311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/>
              <a:t>Recording and using observations as summative </a:t>
            </a:r>
            <a:r>
              <a:rPr lang="en-AU" sz="2000" b="1" dirty="0" smtClean="0"/>
              <a:t>assessment</a:t>
            </a:r>
          </a:p>
          <a:p>
            <a:endParaRPr lang="en-AU" sz="2000" dirty="0"/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Enables you to assess processes and strategies not just the end point </a:t>
            </a:r>
            <a:r>
              <a:rPr lang="en-AU" sz="2000" dirty="0" smtClean="0"/>
              <a:t>e</a:t>
            </a:r>
            <a:endParaRPr lang="en-AU" sz="2000" dirty="0"/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Interviews enable you to assess </a:t>
            </a:r>
            <a:r>
              <a:rPr lang="en-AU" sz="2000" dirty="0" smtClean="0"/>
              <a:t>students’ </a:t>
            </a:r>
            <a:r>
              <a:rPr lang="en-AU" sz="2000" dirty="0"/>
              <a:t>thinking and reasoning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Enables you to use unplanned/incidental feedback 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sz="2000" dirty="0"/>
              <a:t>Good way to assess practical/group tasks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486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bg2">
                    <a:lumMod val="50000"/>
                  </a:schemeClr>
                </a:solidFill>
              </a:rPr>
              <a:t>ANECDOTAL RECORDS/OBSERVATIONS</a:t>
            </a:r>
            <a:endParaRPr lang="en-A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56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204864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i="1" dirty="0" smtClean="0"/>
              <a:t>Do </a:t>
            </a:r>
            <a:r>
              <a:rPr lang="en-AU" sz="3200" b="1" i="1" dirty="0"/>
              <a:t>you currently use observations as summative assessment – what and how?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494243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700808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 smtClean="0"/>
              <a:t>Focus is on </a:t>
            </a:r>
            <a:r>
              <a:rPr lang="en-AU" dirty="0"/>
              <a:t>learning of specific concepts/ skills and measureable change 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Teacher needs to know what the focus concepts </a:t>
            </a:r>
            <a:r>
              <a:rPr lang="en-AU" dirty="0" smtClean="0"/>
              <a:t>are and </a:t>
            </a:r>
            <a:r>
              <a:rPr lang="en-AU" dirty="0"/>
              <a:t>the sequence of conceptual development (</a:t>
            </a:r>
            <a:r>
              <a:rPr lang="en-AU" dirty="0" err="1"/>
              <a:t>ie</a:t>
            </a:r>
            <a:r>
              <a:rPr lang="en-AU" dirty="0"/>
              <a:t> what is the prerequisite)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Helps teachers focus on the concepts, not on the overall grades 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Pre-test gives data on what to </a:t>
            </a:r>
            <a:r>
              <a:rPr lang="en-AU" dirty="0" smtClean="0"/>
              <a:t>target </a:t>
            </a:r>
            <a:r>
              <a:rPr lang="en-AU" dirty="0"/>
              <a:t>in teaching – areas of weakness to target</a:t>
            </a:r>
          </a:p>
          <a:p>
            <a:pPr marL="285750" lvl="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AU" dirty="0"/>
              <a:t>Post-test gives overall progress per question/concept/total for the whole class as well as per student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50803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bg2">
                    <a:lumMod val="50000"/>
                  </a:schemeClr>
                </a:solidFill>
              </a:rPr>
              <a:t>PRE AND POST TESTING OF CONCEPTS</a:t>
            </a:r>
            <a:endParaRPr lang="en-A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19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87624" y="1412776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i="1" dirty="0"/>
              <a:t>for each question – </a:t>
            </a:r>
            <a:endParaRPr lang="en-AU" sz="3200" b="1" i="1" dirty="0" smtClean="0"/>
          </a:p>
          <a:p>
            <a:endParaRPr lang="en-AU" sz="3200" b="1" i="1" dirty="0" smtClean="0"/>
          </a:p>
          <a:p>
            <a:r>
              <a:rPr lang="en-AU" sz="3200" b="1" i="1" dirty="0" smtClean="0"/>
              <a:t>What </a:t>
            </a:r>
            <a:r>
              <a:rPr lang="en-AU" sz="3200" b="1" i="1" dirty="0"/>
              <a:t>is the concept being assessed? </a:t>
            </a:r>
            <a:endParaRPr lang="en-AU" sz="3200" b="1" i="1" dirty="0" smtClean="0"/>
          </a:p>
          <a:p>
            <a:endParaRPr lang="en-AU" sz="3200" b="1" i="1" dirty="0"/>
          </a:p>
          <a:p>
            <a:r>
              <a:rPr lang="en-AU" sz="3200" b="1" i="1" dirty="0" smtClean="0"/>
              <a:t>What </a:t>
            </a:r>
            <a:r>
              <a:rPr lang="en-AU" sz="3200" b="1" i="1" dirty="0"/>
              <a:t>do the errors show about the child’s understanding?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580321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1732</TotalTime>
  <Words>482</Words>
  <Application>Microsoft Macintosh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Thermal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andrea.mcdonald</dc:creator>
  <cp:lastModifiedBy>Glasshouse Country Christian College</cp:lastModifiedBy>
  <cp:revision>9</cp:revision>
  <dcterms:created xsi:type="dcterms:W3CDTF">2014-08-11T05:07:55Z</dcterms:created>
  <dcterms:modified xsi:type="dcterms:W3CDTF">2014-08-14T07:04:31Z</dcterms:modified>
</cp:coreProperties>
</file>